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0"/>
  </p:notesMasterIdLst>
  <p:handoutMasterIdLst>
    <p:handoutMasterId r:id="rId21"/>
  </p:handoutMasterIdLst>
  <p:sldIdLst>
    <p:sldId id="422" r:id="rId3"/>
    <p:sldId id="491" r:id="rId4"/>
    <p:sldId id="516" r:id="rId5"/>
    <p:sldId id="492" r:id="rId6"/>
    <p:sldId id="508" r:id="rId7"/>
    <p:sldId id="512" r:id="rId8"/>
    <p:sldId id="513" r:id="rId9"/>
    <p:sldId id="510" r:id="rId10"/>
    <p:sldId id="517" r:id="rId11"/>
    <p:sldId id="518" r:id="rId12"/>
    <p:sldId id="519" r:id="rId13"/>
    <p:sldId id="520" r:id="rId14"/>
    <p:sldId id="507" r:id="rId15"/>
    <p:sldId id="500" r:id="rId16"/>
    <p:sldId id="524" r:id="rId17"/>
    <p:sldId id="521" r:id="rId18"/>
    <p:sldId id="523" r:id="rId1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20000"/>
      </a:spcBef>
      <a:spcAft>
        <a:spcPct val="0"/>
      </a:spcAft>
      <a:buClr>
        <a:schemeClr val="tx2"/>
      </a:buClr>
      <a:buSzPct val="65000"/>
      <a:buFont typeface="Wingdings" pitchFamily="2" charset="2"/>
      <a:buChar char="u"/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2"/>
      </a:buClr>
      <a:buSzPct val="65000"/>
      <a:buFont typeface="Wingdings" pitchFamily="2" charset="2"/>
      <a:buChar char="u"/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2"/>
      </a:buClr>
      <a:buSzPct val="65000"/>
      <a:buFont typeface="Wingdings" pitchFamily="2" charset="2"/>
      <a:buChar char="u"/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2"/>
      </a:buClr>
      <a:buSzPct val="65000"/>
      <a:buFont typeface="Wingdings" pitchFamily="2" charset="2"/>
      <a:buChar char="u"/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2"/>
      </a:buClr>
      <a:buSzPct val="65000"/>
      <a:buFont typeface="Wingdings" pitchFamily="2" charset="2"/>
      <a:buChar char="u"/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E7BE"/>
    <a:srgbClr val="CCFFCC"/>
    <a:srgbClr val="FFFFCC"/>
    <a:srgbClr val="FFCCFF"/>
    <a:srgbClr val="EAEAEA"/>
    <a:srgbClr val="FF66CC"/>
    <a:srgbClr val="FF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4" autoAdjust="0"/>
    <p:restoredTop sz="94660"/>
  </p:normalViewPr>
  <p:slideViewPr>
    <p:cSldViewPr>
      <p:cViewPr>
        <p:scale>
          <a:sx n="70" d="100"/>
          <a:sy n="70" d="100"/>
        </p:scale>
        <p:origin x="-2026" y="-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88" y="-8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3" tIns="45747" rIns="91493" bIns="45747" numCol="1" anchor="t" anchorCtr="0" compatLnSpc="1">
            <a:prstTxWarp prst="textNoShape">
              <a:avLst/>
            </a:prstTxWarp>
          </a:bodyPr>
          <a:lstStyle>
            <a:lvl1pPr defTabSz="914848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3" tIns="45747" rIns="91493" bIns="45747" numCol="1" anchor="t" anchorCtr="0" compatLnSpc="1">
            <a:prstTxWarp prst="textNoShape">
              <a:avLst/>
            </a:prstTxWarp>
          </a:bodyPr>
          <a:lstStyle>
            <a:lvl1pPr algn="r" defTabSz="914848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3" tIns="45747" rIns="91493" bIns="45747" numCol="1" anchor="b" anchorCtr="0" compatLnSpc="1">
            <a:prstTxWarp prst="textNoShape">
              <a:avLst/>
            </a:prstTxWarp>
          </a:bodyPr>
          <a:lstStyle>
            <a:lvl1pPr defTabSz="914848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3" tIns="45747" rIns="91493" bIns="45747" numCol="1" anchor="b" anchorCtr="0" compatLnSpc="1">
            <a:prstTxWarp prst="textNoShape">
              <a:avLst/>
            </a:prstTxWarp>
          </a:bodyPr>
          <a:lstStyle>
            <a:lvl1pPr algn="r" defTabSz="914848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CAD89C3B-C5BC-4DB8-B10F-BC6656349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95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3" tIns="45747" rIns="91493" bIns="45747" numCol="1" anchor="t" anchorCtr="0" compatLnSpc="1">
            <a:prstTxWarp prst="textNoShape">
              <a:avLst/>
            </a:prstTxWarp>
          </a:bodyPr>
          <a:lstStyle>
            <a:lvl1pPr defTabSz="914848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3" tIns="45747" rIns="91493" bIns="45747" numCol="1" anchor="t" anchorCtr="0" compatLnSpc="1">
            <a:prstTxWarp prst="textNoShape">
              <a:avLst/>
            </a:prstTxWarp>
          </a:bodyPr>
          <a:lstStyle>
            <a:lvl1pPr algn="r" defTabSz="914848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3" tIns="45747" rIns="91493" bIns="457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3" tIns="45747" rIns="91493" bIns="45747" numCol="1" anchor="b" anchorCtr="0" compatLnSpc="1">
            <a:prstTxWarp prst="textNoShape">
              <a:avLst/>
            </a:prstTxWarp>
          </a:bodyPr>
          <a:lstStyle>
            <a:lvl1pPr defTabSz="914848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3" tIns="45747" rIns="91493" bIns="45747" numCol="1" anchor="b" anchorCtr="0" compatLnSpc="1">
            <a:prstTxWarp prst="textNoShape">
              <a:avLst/>
            </a:prstTxWarp>
          </a:bodyPr>
          <a:lstStyle>
            <a:lvl1pPr algn="r" defTabSz="914848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888F29F0-8E59-49C2-B7A2-18852A274C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059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567E55-C153-49F8-8779-A615EB205537}" type="slidenum">
              <a:rPr lang="en-GB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C3AC0-899A-479C-8433-A3E547A2072D}" type="slidenum">
              <a:rPr lang="en-GB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 userDrawn="1"/>
        </p:nvGraphicFramePr>
        <p:xfrm>
          <a:off x="0" y="6199188"/>
          <a:ext cx="9144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Photo Editor Photo" r:id="rId3" imgW="23619048" imgH="2324424" progId="MSPhotoEd.3">
                  <p:embed/>
                </p:oleObj>
              </mc:Choice>
              <mc:Fallback>
                <p:oleObj name="Photo Editor Photo" r:id="rId3" imgW="23619048" imgH="23244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99188"/>
                        <a:ext cx="9144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 userDrawn="1"/>
        </p:nvGraphicFramePr>
        <p:xfrm>
          <a:off x="7181850" y="6165850"/>
          <a:ext cx="19621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Photo Editor Photo" r:id="rId5" imgW="6800000" imgH="1714739" progId="MSPhotoEd.3">
                  <p:embed/>
                </p:oleObj>
              </mc:Choice>
              <mc:Fallback>
                <p:oleObj name="Photo Editor Photo" r:id="rId5" imgW="6800000" imgH="171473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6165850"/>
                        <a:ext cx="19621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5" descr="TVI 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00025"/>
            <a:ext cx="6604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Paul Jordan, November 2007</a:t>
            </a:r>
          </a:p>
        </p:txBody>
      </p:sp>
    </p:spTree>
    <p:extLst>
      <p:ext uri="{BB962C8B-B14F-4D97-AF65-F5344CB8AC3E}">
        <p14:creationId xmlns:p14="http://schemas.microsoft.com/office/powerpoint/2010/main" val="193374881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 userDrawn="1"/>
        </p:nvGraphicFramePr>
        <p:xfrm>
          <a:off x="0" y="6199188"/>
          <a:ext cx="9144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6" name="Photo Editor Photo" r:id="rId3" imgW="23619048" imgH="2324424" progId="MSPhotoEd.3">
                  <p:embed/>
                </p:oleObj>
              </mc:Choice>
              <mc:Fallback>
                <p:oleObj name="Photo Editor Photo" r:id="rId3" imgW="23619048" imgH="23244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99188"/>
                        <a:ext cx="9144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 userDrawn="1"/>
        </p:nvGraphicFramePr>
        <p:xfrm>
          <a:off x="7181850" y="6165850"/>
          <a:ext cx="19621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7" name="Photo Editor Photo" r:id="rId5" imgW="6800000" imgH="1714739" progId="MSPhotoEd.3">
                  <p:embed/>
                </p:oleObj>
              </mc:Choice>
              <mc:Fallback>
                <p:oleObj name="Photo Editor Photo" r:id="rId5" imgW="6800000" imgH="171473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6165850"/>
                        <a:ext cx="19621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5" descr="TVI 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00025"/>
            <a:ext cx="6604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Paul Jordan, November 2007</a:t>
            </a:r>
          </a:p>
        </p:txBody>
      </p:sp>
    </p:spTree>
    <p:extLst>
      <p:ext uri="{BB962C8B-B14F-4D97-AF65-F5344CB8AC3E}">
        <p14:creationId xmlns:p14="http://schemas.microsoft.com/office/powerpoint/2010/main" val="399678448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 userDrawn="1"/>
        </p:nvGraphicFramePr>
        <p:xfrm>
          <a:off x="0" y="6199188"/>
          <a:ext cx="9144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0" name="Photo Editor Photo" r:id="rId3" imgW="23619048" imgH="2324424" progId="MSPhotoEd.3">
                  <p:embed/>
                </p:oleObj>
              </mc:Choice>
              <mc:Fallback>
                <p:oleObj name="Photo Editor Photo" r:id="rId3" imgW="23619048" imgH="23244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99188"/>
                        <a:ext cx="9144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 userDrawn="1"/>
        </p:nvGraphicFramePr>
        <p:xfrm>
          <a:off x="7181850" y="6165850"/>
          <a:ext cx="19621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1" name="Photo Editor Photo" r:id="rId5" imgW="6800000" imgH="1714739" progId="MSPhotoEd.3">
                  <p:embed/>
                </p:oleObj>
              </mc:Choice>
              <mc:Fallback>
                <p:oleObj name="Photo Editor Photo" r:id="rId5" imgW="6800000" imgH="171473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6165850"/>
                        <a:ext cx="19621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5" descr="TVI 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00025"/>
            <a:ext cx="6604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Paul Jordan, November 2007</a:t>
            </a:r>
          </a:p>
        </p:txBody>
      </p:sp>
    </p:spTree>
    <p:extLst>
      <p:ext uri="{BB962C8B-B14F-4D97-AF65-F5344CB8AC3E}">
        <p14:creationId xmlns:p14="http://schemas.microsoft.com/office/powerpoint/2010/main" val="222228002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27FF5-1D88-4B0E-8B7B-786AD3726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81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A9954-A3F5-462D-883E-83A5E6716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2"/>
            <a:ext cx="175736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62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82DAE-D324-4587-8D99-DC1C87772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87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86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341438"/>
            <a:ext cx="40386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F1C1C-7DDA-461E-AA03-D0CC02C7E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30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2D427-1FEB-4D0E-92D0-79FE8352E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38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A0015-3C8E-4FF4-B27C-CB2936FB8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08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266C0-5943-446E-9314-BCC75278B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66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087C8-F1C7-4711-A705-650B6F851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 userDrawn="1"/>
        </p:nvGraphicFramePr>
        <p:xfrm>
          <a:off x="0" y="6199188"/>
          <a:ext cx="9144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4" name="Photo Editor Photo" r:id="rId3" imgW="23619048" imgH="2324424" progId="MSPhotoEd.3">
                  <p:embed/>
                </p:oleObj>
              </mc:Choice>
              <mc:Fallback>
                <p:oleObj name="Photo Editor Photo" r:id="rId3" imgW="23619048" imgH="23244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99188"/>
                        <a:ext cx="9144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 userDrawn="1"/>
        </p:nvGraphicFramePr>
        <p:xfrm>
          <a:off x="7181850" y="6165850"/>
          <a:ext cx="19621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Photo Editor Photo" r:id="rId5" imgW="6800000" imgH="1714739" progId="MSPhotoEd.3">
                  <p:embed/>
                </p:oleObj>
              </mc:Choice>
              <mc:Fallback>
                <p:oleObj name="Photo Editor Photo" r:id="rId5" imgW="6800000" imgH="171473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6165850"/>
                        <a:ext cx="19621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5" descr="TVI 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00025"/>
            <a:ext cx="6604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Paul Jordan, November 2007</a:t>
            </a:r>
          </a:p>
        </p:txBody>
      </p:sp>
    </p:spTree>
    <p:extLst>
      <p:ext uri="{BB962C8B-B14F-4D97-AF65-F5344CB8AC3E}">
        <p14:creationId xmlns:p14="http://schemas.microsoft.com/office/powerpoint/2010/main" val="376976489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4E30D-3AB8-4C12-9C94-49535D691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436A9-46F6-45F7-B29D-1BB5E2383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07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60340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6034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3CB62-29E1-42D8-94B7-499000E94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6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341438"/>
            <a:ext cx="4038600" cy="2406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1341438"/>
            <a:ext cx="4038600" cy="2406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3" y="3900488"/>
            <a:ext cx="4038600" cy="2408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9313" y="3900488"/>
            <a:ext cx="4038600" cy="2408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A37CD-8396-4306-A6F0-EF4B1C436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52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6034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917CD-5ED0-4183-8AAB-C13399095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1341438"/>
            <a:ext cx="8229600" cy="4967287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E528D-288D-494C-8E93-41036BC63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5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 userDrawn="1"/>
        </p:nvGraphicFramePr>
        <p:xfrm>
          <a:off x="0" y="6199188"/>
          <a:ext cx="9144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8" name="Photo Editor Photo" r:id="rId3" imgW="23619048" imgH="2324424" progId="MSPhotoEd.3">
                  <p:embed/>
                </p:oleObj>
              </mc:Choice>
              <mc:Fallback>
                <p:oleObj name="Photo Editor Photo" r:id="rId3" imgW="23619048" imgH="23244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99188"/>
                        <a:ext cx="9144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 userDrawn="1"/>
        </p:nvGraphicFramePr>
        <p:xfrm>
          <a:off x="7181850" y="6165850"/>
          <a:ext cx="19621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9" name="Photo Editor Photo" r:id="rId5" imgW="6800000" imgH="1714739" progId="MSPhotoEd.3">
                  <p:embed/>
                </p:oleObj>
              </mc:Choice>
              <mc:Fallback>
                <p:oleObj name="Photo Editor Photo" r:id="rId5" imgW="6800000" imgH="171473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6165850"/>
                        <a:ext cx="19621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5" descr="TVI 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00025"/>
            <a:ext cx="6604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Paul Jordan, November 2007</a:t>
            </a:r>
          </a:p>
        </p:txBody>
      </p:sp>
    </p:spTree>
    <p:extLst>
      <p:ext uri="{BB962C8B-B14F-4D97-AF65-F5344CB8AC3E}">
        <p14:creationId xmlns:p14="http://schemas.microsoft.com/office/powerpoint/2010/main" val="217927264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9" name="Picture 15" descr="TVI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00025"/>
            <a:ext cx="6604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050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 userDrawn="1"/>
        </p:nvGraphicFramePr>
        <p:xfrm>
          <a:off x="0" y="6199188"/>
          <a:ext cx="9144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6" name="Photo Editor Photo" r:id="rId3" imgW="23619048" imgH="2324424" progId="MSPhotoEd.3">
                  <p:embed/>
                </p:oleObj>
              </mc:Choice>
              <mc:Fallback>
                <p:oleObj name="Photo Editor Photo" r:id="rId3" imgW="23619048" imgH="23244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99188"/>
                        <a:ext cx="9144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 userDrawn="1"/>
        </p:nvGraphicFramePr>
        <p:xfrm>
          <a:off x="7181850" y="6165850"/>
          <a:ext cx="19621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7" name="Photo Editor Photo" r:id="rId5" imgW="6800000" imgH="1714739" progId="MSPhotoEd.3">
                  <p:embed/>
                </p:oleObj>
              </mc:Choice>
              <mc:Fallback>
                <p:oleObj name="Photo Editor Photo" r:id="rId5" imgW="6800000" imgH="171473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6165850"/>
                        <a:ext cx="19621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5" descr="TVI 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00025"/>
            <a:ext cx="6604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Paul Jordan, November 2007</a:t>
            </a:r>
          </a:p>
        </p:txBody>
      </p:sp>
    </p:spTree>
    <p:extLst>
      <p:ext uri="{BB962C8B-B14F-4D97-AF65-F5344CB8AC3E}">
        <p14:creationId xmlns:p14="http://schemas.microsoft.com/office/powerpoint/2010/main" val="31316245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 userDrawn="1"/>
        </p:nvGraphicFramePr>
        <p:xfrm>
          <a:off x="0" y="6199188"/>
          <a:ext cx="9144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0" name="Photo Editor Photo" r:id="rId3" imgW="23619048" imgH="2324424" progId="MSPhotoEd.3">
                  <p:embed/>
                </p:oleObj>
              </mc:Choice>
              <mc:Fallback>
                <p:oleObj name="Photo Editor Photo" r:id="rId3" imgW="23619048" imgH="23244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99188"/>
                        <a:ext cx="9144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 userDrawn="1"/>
        </p:nvGraphicFramePr>
        <p:xfrm>
          <a:off x="7181850" y="6165850"/>
          <a:ext cx="19621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1" name="Photo Editor Photo" r:id="rId5" imgW="6800000" imgH="1714739" progId="MSPhotoEd.3">
                  <p:embed/>
                </p:oleObj>
              </mc:Choice>
              <mc:Fallback>
                <p:oleObj name="Photo Editor Photo" r:id="rId5" imgW="6800000" imgH="171473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6165850"/>
                        <a:ext cx="19621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5" descr="TVI 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00025"/>
            <a:ext cx="6604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Paul Jordan, November 2007</a:t>
            </a:r>
          </a:p>
        </p:txBody>
      </p:sp>
    </p:spTree>
    <p:extLst>
      <p:ext uri="{BB962C8B-B14F-4D97-AF65-F5344CB8AC3E}">
        <p14:creationId xmlns:p14="http://schemas.microsoft.com/office/powerpoint/2010/main" val="281798417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 userDrawn="1"/>
        </p:nvGraphicFramePr>
        <p:xfrm>
          <a:off x="0" y="6199188"/>
          <a:ext cx="9144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4" name="Photo Editor Photo" r:id="rId3" imgW="23619048" imgH="2324424" progId="MSPhotoEd.3">
                  <p:embed/>
                </p:oleObj>
              </mc:Choice>
              <mc:Fallback>
                <p:oleObj name="Photo Editor Photo" r:id="rId3" imgW="23619048" imgH="23244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99188"/>
                        <a:ext cx="9144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 userDrawn="1"/>
        </p:nvGraphicFramePr>
        <p:xfrm>
          <a:off x="7181850" y="6165850"/>
          <a:ext cx="19621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5" name="Photo Editor Photo" r:id="rId5" imgW="6800000" imgH="1714739" progId="MSPhotoEd.3">
                  <p:embed/>
                </p:oleObj>
              </mc:Choice>
              <mc:Fallback>
                <p:oleObj name="Photo Editor Photo" r:id="rId5" imgW="6800000" imgH="171473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6165850"/>
                        <a:ext cx="19621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5" descr="TVI 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00025"/>
            <a:ext cx="6604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Paul Jordan, November 2007</a:t>
            </a:r>
          </a:p>
        </p:txBody>
      </p:sp>
    </p:spTree>
    <p:extLst>
      <p:ext uri="{BB962C8B-B14F-4D97-AF65-F5344CB8AC3E}">
        <p14:creationId xmlns:p14="http://schemas.microsoft.com/office/powerpoint/2010/main" val="117252450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 userDrawn="1"/>
        </p:nvGraphicFramePr>
        <p:xfrm>
          <a:off x="0" y="6199188"/>
          <a:ext cx="9144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8" name="Photo Editor Photo" r:id="rId3" imgW="23619048" imgH="2324424" progId="MSPhotoEd.3">
                  <p:embed/>
                </p:oleObj>
              </mc:Choice>
              <mc:Fallback>
                <p:oleObj name="Photo Editor Photo" r:id="rId3" imgW="23619048" imgH="23244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99188"/>
                        <a:ext cx="9144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 userDrawn="1"/>
        </p:nvGraphicFramePr>
        <p:xfrm>
          <a:off x="7181850" y="6165850"/>
          <a:ext cx="19621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9" name="Photo Editor Photo" r:id="rId5" imgW="6800000" imgH="1714739" progId="MSPhotoEd.3">
                  <p:embed/>
                </p:oleObj>
              </mc:Choice>
              <mc:Fallback>
                <p:oleObj name="Photo Editor Photo" r:id="rId5" imgW="6800000" imgH="171473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6165850"/>
                        <a:ext cx="19621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5" descr="TVI 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00025"/>
            <a:ext cx="6604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Paul Jordan, November 2007</a:t>
            </a:r>
          </a:p>
        </p:txBody>
      </p:sp>
    </p:spTree>
    <p:extLst>
      <p:ext uri="{BB962C8B-B14F-4D97-AF65-F5344CB8AC3E}">
        <p14:creationId xmlns:p14="http://schemas.microsoft.com/office/powerpoint/2010/main" val="96361451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 userDrawn="1"/>
        </p:nvGraphicFramePr>
        <p:xfrm>
          <a:off x="0" y="6199188"/>
          <a:ext cx="9144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2" name="Photo Editor Photo" r:id="rId3" imgW="23619048" imgH="2324424" progId="MSPhotoEd.3">
                  <p:embed/>
                </p:oleObj>
              </mc:Choice>
              <mc:Fallback>
                <p:oleObj name="Photo Editor Photo" r:id="rId3" imgW="23619048" imgH="23244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99188"/>
                        <a:ext cx="9144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 userDrawn="1"/>
        </p:nvGraphicFramePr>
        <p:xfrm>
          <a:off x="7181850" y="6165850"/>
          <a:ext cx="19621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3" name="Photo Editor Photo" r:id="rId5" imgW="6800000" imgH="1714739" progId="MSPhotoEd.3">
                  <p:embed/>
                </p:oleObj>
              </mc:Choice>
              <mc:Fallback>
                <p:oleObj name="Photo Editor Photo" r:id="rId5" imgW="6800000" imgH="171473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6165850"/>
                        <a:ext cx="19621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5" descr="TVI 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00025"/>
            <a:ext cx="6604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Paul Jordan, November 2007</a:t>
            </a:r>
          </a:p>
        </p:txBody>
      </p:sp>
    </p:spTree>
    <p:extLst>
      <p:ext uri="{BB962C8B-B14F-4D97-AF65-F5344CB8AC3E}">
        <p14:creationId xmlns:p14="http://schemas.microsoft.com/office/powerpoint/2010/main" val="229307446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76975" y="6610350"/>
            <a:ext cx="2860675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600" i="1"/>
            </a:lvl1pPr>
          </a:lstStyle>
          <a:p>
            <a:pPr>
              <a:defRPr/>
            </a:pPr>
            <a:r>
              <a:rPr lang="en-GB"/>
              <a:t>Paul Jordan, November 2007</a:t>
            </a:r>
          </a:p>
        </p:txBody>
      </p:sp>
      <p:sp>
        <p:nvSpPr>
          <p:cNvPr id="1028" name="Rectangle 8"/>
          <p:cNvSpPr>
            <a:spLocks noChangeArrowheads="1"/>
          </p:cNvSpPr>
          <p:nvPr userDrawn="1"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 userDrawn="1"/>
        </p:nvGraphicFramePr>
        <p:xfrm>
          <a:off x="0" y="6199188"/>
          <a:ext cx="9144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hoto Editor Photo" r:id="rId14" imgW="23619048" imgH="2324424" progId="MSPhotoEd.3">
                  <p:embed/>
                </p:oleObj>
              </mc:Choice>
              <mc:Fallback>
                <p:oleObj name="Photo Editor Photo" r:id="rId14" imgW="23619048" imgH="2324424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99188"/>
                        <a:ext cx="9144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aphicFrame>
        <p:nvGraphicFramePr>
          <p:cNvPr id="1031" name="Object 9"/>
          <p:cNvGraphicFramePr>
            <a:graphicFrameLocks noChangeAspect="1"/>
          </p:cNvGraphicFramePr>
          <p:nvPr userDrawn="1"/>
        </p:nvGraphicFramePr>
        <p:xfrm>
          <a:off x="7181850" y="6165850"/>
          <a:ext cx="19621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hoto Editor Photo" r:id="rId16" imgW="6800000" imgH="1714739" progId="MSPhotoEd.3">
                  <p:embed/>
                </p:oleObj>
              </mc:Choice>
              <mc:Fallback>
                <p:oleObj name="Photo Editor Photo" r:id="rId16" imgW="6800000" imgH="1714739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6165850"/>
                        <a:ext cx="19621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5" descr="TVI LOGO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00025"/>
            <a:ext cx="6604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ransition spd="med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41438"/>
            <a:ext cx="8229600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615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A1EDAF69-FA1D-4472-B657-0EC705C2C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2" name="Picture 8" descr="Thames View 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785812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 i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 i="1">
          <a:solidFill>
            <a:srgbClr val="000000"/>
          </a:solidFill>
          <a:latin typeface="Comic Sans MS" pitchFamily="66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 i="1">
          <a:solidFill>
            <a:srgbClr val="000000"/>
          </a:solidFill>
          <a:latin typeface="Comic Sans MS" pitchFamily="66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 i="1">
          <a:solidFill>
            <a:srgbClr val="000000"/>
          </a:solidFill>
          <a:latin typeface="Comic Sans MS" pitchFamily="66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 i="1">
          <a:solidFill>
            <a:srgbClr val="000000"/>
          </a:solidFill>
          <a:latin typeface="Comic Sans MS" pitchFamily="66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 i="1">
          <a:solidFill>
            <a:srgbClr val="000000"/>
          </a:solidFill>
          <a:latin typeface="Comic Sans MS" pitchFamily="66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 i="1">
          <a:solidFill>
            <a:srgbClr val="000000"/>
          </a:solidFill>
          <a:latin typeface="Comic Sans MS" pitchFamily="66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 i="1">
          <a:solidFill>
            <a:srgbClr val="000000"/>
          </a:solidFill>
          <a:latin typeface="Comic Sans MS" pitchFamily="66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 i="1">
          <a:solidFill>
            <a:srgbClr val="000000"/>
          </a:solidFill>
          <a:latin typeface="Comic Sans MS" pitchFamily="66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hyperlink" Target="http://www.google.co.uk/url?sa=i&amp;rct=j&amp;q=&amp;esrc=s&amp;source=images&amp;cd=&amp;cad=rja&amp;uact=8&amp;ved=0ahUKEwiJ1PiFqPXWAhWIChoKHYr6Dz4QjRwIBw&amp;url=http%3A%2F%2Fsivtickets.com%2Fevent%2Fjackthebeanstalk&amp;psig=AOvVaw1Z7ejYcIDwqMUKqdO9Zj5t&amp;ust=1508249136567881" TargetMode="External"/><Relationship Id="rId3" Type="http://schemas.openxmlformats.org/officeDocument/2006/relationships/image" Target="../media/image16.jpeg"/><Relationship Id="rId7" Type="http://schemas.openxmlformats.org/officeDocument/2006/relationships/hyperlink" Target="https://www.google.co.uk/url?sa=i&amp;rct=j&amp;q=&amp;esrc=s&amp;source=images&amp;cd=&amp;cad=rja&amp;uact=8&amp;ved=&amp;url=https%3A%2F%2Fwww.amazon.co.uk%2FCarnival-Literary-Genres-Bulletin-Board%2Fdp%2FB01AXBG4Q4&amp;psig=AOvVaw0Pj2p_gpvDM-jaW0-oke9M&amp;ust=1508248724861774" TargetMode="External"/><Relationship Id="rId12" Type="http://schemas.openxmlformats.org/officeDocument/2006/relationships/image" Target="../media/image21.jpeg"/><Relationship Id="rId2" Type="http://schemas.openxmlformats.org/officeDocument/2006/relationships/hyperlink" Target="https://www.google.co.uk/url?sa=i&amp;rct=j&amp;q=&amp;esrc=s&amp;source=images&amp;cd=&amp;cad=rja&amp;uact=8&amp;ved=0ahUKEwiWiJXepfXWAhXKuxQKHS94DXIQjRwIBw&amp;url=https%3A%2F%2Fwww.amazon.co.uk%2FLittle-English-Spanish-Brighter-Keepsake-Stories%2Fdp%2F1577681983&amp;psig=AOvVaw3FdprAfWPoA9-U51UnJxDM&amp;ust=1508248522994369" TargetMode="Externa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11" Type="http://schemas.openxmlformats.org/officeDocument/2006/relationships/hyperlink" Target="http://www.google.co.uk/url?sa=i&amp;rct=j&amp;q=&amp;esrc=s&amp;source=images&amp;cd=&amp;cad=rja&amp;uact=8&amp;ved=0ahUKEwiy3pydp_XWAhXJyRQKHaa6DwUQjRwIBw&amp;url=http%3A%2F%2Fwww.tallstories.org.uk%2Fthe-gruffalo&amp;psig=AOvVaw2Je3zn94P3iAawWFkxCRpR&amp;ust=1508248922881566" TargetMode="External"/><Relationship Id="rId5" Type="http://schemas.openxmlformats.org/officeDocument/2006/relationships/hyperlink" Target="https://www.google.co.uk/url?sa=i&amp;rct=j&amp;q=&amp;esrc=s&amp;source=images&amp;cd=&amp;cad=rja&amp;uact=8&amp;ved=0ahUKEwirvsSxpvXWAhWEXhQKHWD0DoUQjRwIBw&amp;url=https%3A%2F%2Fleaderchat.org%2F2015%2F05%2F12%2Fleaders-what-are-your-word-choices-saying-about-you%2F&amp;psig=AOvVaw0vqRZ_HGlhOR2EXegiFSjM&amp;ust=1508248682453977" TargetMode="External"/><Relationship Id="rId15" Type="http://schemas.openxmlformats.org/officeDocument/2006/relationships/hyperlink" Target="http://www.google.co.uk/url?sa=i&amp;rct=j&amp;q=&amp;esrc=s&amp;source=images&amp;cd=&amp;cad=rja&amp;uact=8&amp;ved=0ahUKEwjUoN2-qPXWAhWHwxQKHUqjAZwQjRwIBw&amp;url=http%3A%2F%2Fwww.whattheteacherwantsblog.com%2F2011%2F09%2Fpredicting-reading-responses-and.html&amp;psig=AOvVaw2umLfxQiXKrffx6ABr2qzS&amp;ust=1508249258970278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hyperlink" Target="https://www.google.co.uk/url?sa=i&amp;rct=j&amp;q=&amp;esrc=s&amp;source=images&amp;cd=&amp;cad=rja&amp;uact=8&amp;ved=0ahUKEwim2L6Mp_XWAhVHcRQKHTwLBJ0QjRwIBw&amp;url=https%3A%2F%2Fwww.amazon.com%2FThree-Little-Disney-Classic-Golden%2Fdp%2F0736423125&amp;psig=AOvVaw2RHupGC6htWq7HrCJpxC3q&amp;ust=1508248887731895" TargetMode="External"/><Relationship Id="rId1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co.uk/url?sa=i&amp;rct=j&amp;q=&amp;esrc=s&amp;source=images&amp;cd=&amp;cad=rja&amp;uact=8&amp;ved=2ahUKEwix1bH8h8bZAhVqTt8KHcNFCgoQjRx6BAgAEAY&amp;url=https%3A%2F%2Fwww.thescsc.org.uk%2Fpress-release-manifesto-aims-to-make-scotland-one-of-the-best-places-in-the-world-for-vulnerable-children-and-young-people-to-grow-up-in%2F&amp;psig=AOvVaw2a3mU9vYE4JDxEmhQ9qSEE&amp;ust=1519819723748862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hyperlink" Target="http://www.google.co.uk/url?sa=i&amp;rct=j&amp;q=&amp;esrc=s&amp;source=images&amp;cd=&amp;cad=rja&amp;uact=8&amp;ved=2ahUKEwiDr7qoiMbZAhUETd8KHY-2DP8QjRx6BAgAEAY&amp;url=http%3A%2F%2Ftheconversation.com%2Fteaching-maths-what-does-the-evidence-say-actually-works-64976&amp;psig=AOvVaw0F7xtQfObY8DRTrTr9C0mL&amp;ust=1519819833350011" TargetMode="Externa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hutterstock.com/video/clip-32869747-stock-footage-happy-mother-and-her-little-daughter-playing-together-outdoor-blowing-soap-bubbles-having-fun-on.html" TargetMode="External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://www.google.co.uk/url?sa=i&amp;rct=j&amp;q=&amp;esrc=s&amp;source=images&amp;cd=&amp;cad=rja&amp;uact=8&amp;ved=0ahUKEwiinMLEoPXWAhVHzxQKHZakB9UQjRwIBw&amp;url=http%3A%2F%2Fwww.craftingconnections.net%2Fthe-blog%2Ftell-me-a-story%2F&amp;psig=AOvVaw2d4Yf48orUJ5nZjIqwct2I&amp;ust=1508247104498646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google.co.uk/url?sa=i&amp;rct=j&amp;q=&amp;esrc=s&amp;source=images&amp;cd=&amp;cad=rja&amp;uact=8&amp;ved=2ahUKEwiL0Z-rlcbZAhXJvRQKHTstDSMQjRx6BAgAEAY&amp;url=http%3A%2F%2Fwww.smoothteddy.com%2Fadvice-fathers-8-good-dads-reconnect-sons-video%2F&amp;psig=AOvVaw3lHqrM7TOEGZnEQmfaIpu5&amp;ust=1519823329053882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s://www.google.co.uk/url?sa=i&amp;rct=j&amp;q=&amp;esrc=s&amp;source=images&amp;cd=&amp;cad=rja&amp;uact=8&amp;ved=2ahUKEwippcyUlcbZAhWGsxQKHYKLDisQjRx6BAgAEAY&amp;url=https%3A%2F%2Foutdooreducationforkids.wordpress.com%2F2015%2F03%2F09%2F29%2Fkids-playing-in-mud-puddle%2F&amp;psig=AOvVaw2dVGhZygpeKyShz9RWTe0K&amp;ust=1519823276216106" TargetMode="External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source=images&amp;cd=&amp;cad=rja&amp;uact=8&amp;ved=2ahUKEwjnq6jdjMTZAhULPxQKHSxkD7QQjRx6BAgAEAY&amp;url=http%3A%2F%2Fmoziru.com%2Fexplore%2FQuestion%2520Mark%2520clipart%2520school%2F&amp;psig=AOvVaw0wKogkVFPvPlUCpD27pfC2&amp;ust=1519752321200535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amesview-i.bardaglea.org.uk/documents/Sample_ks1_mathematics_paper1_arithmetic.pdf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thamesview-i.bardaglea.org.uk/documents/Number_questions.pdf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.uk/url?sa=i&amp;rct=j&amp;q=&amp;esrc=s&amp;source=images&amp;cd=&amp;cad=rja&amp;uact=8&amp;ved=0ahUKEwiDj4yZnvXWAhUI6xQKHTDwADwQjRwIBw&amp;url=https%3A%2F%2Fwww.gvaschools.org%2Fapps%2Fpages%2Findex.jsp%3FuREC_ID%3D623843%26type%3Du%26pREC_ID%3D1048879&amp;psig=AOvVaw0H1rBeKCFI1fCNein80YgB&amp;ust=1508246479835625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hyperlink" Target="https://www.google.co.uk/url?sa=i&amp;rct=j&amp;q=&amp;esrc=s&amp;source=images&amp;cd=&amp;cad=rja&amp;uact=8&amp;ved=0ahUKEwiputS-nvXWAhWCORoKHZbyAgwQjRwIBw&amp;url=https%3A%2F%2Fwww.readingkingdom.com%2Fblog%2F2010%2F10%2F25%2Fsight-words-what-we-fail-to-see-3%2F&amp;psig=AOvVaw0H1rBeKCFI1fCNein80YgB&amp;ust=15082464798356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8" descr="2010 Schoo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2"/>
          <p:cNvSpPr>
            <a:spLocks noChangeArrowheads="1"/>
          </p:cNvSpPr>
          <p:nvPr/>
        </p:nvSpPr>
        <p:spPr bwMode="auto">
          <a:xfrm>
            <a:off x="467544" y="273192"/>
            <a:ext cx="4104456" cy="720725"/>
          </a:xfrm>
          <a:prstGeom prst="roundRect">
            <a:avLst>
              <a:gd name="adj" fmla="val 16667"/>
            </a:avLst>
          </a:prstGeom>
          <a:solidFill>
            <a:schemeClr val="bg1">
              <a:alpha val="74901"/>
            </a:schemeClr>
          </a:solidFill>
          <a:ln w="38100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>
                <a:latin typeface="VolkswagenTS-Medium" pitchFamily="50" charset="0"/>
              </a:rPr>
              <a:t>Welcome and Introduction</a:t>
            </a:r>
            <a:endParaRPr lang="en-US" altLang="en-US" sz="2400">
              <a:latin typeface="VolkswagenTS-Medium" pitchFamily="50" charset="0"/>
            </a:endParaRPr>
          </a:p>
        </p:txBody>
      </p:sp>
      <p:sp>
        <p:nvSpPr>
          <p:cNvPr id="14341" name="AutoShape 3"/>
          <p:cNvSpPr>
            <a:spLocks noChangeArrowheads="1"/>
          </p:cNvSpPr>
          <p:nvPr/>
        </p:nvSpPr>
        <p:spPr bwMode="auto">
          <a:xfrm>
            <a:off x="611560" y="5589760"/>
            <a:ext cx="8207375" cy="936625"/>
          </a:xfrm>
          <a:prstGeom prst="roundRect">
            <a:avLst>
              <a:gd name="adj" fmla="val 16667"/>
            </a:avLst>
          </a:prstGeom>
          <a:solidFill>
            <a:srgbClr val="0000FF">
              <a:alpha val="74901"/>
            </a:srgbClr>
          </a:solidFill>
          <a:ln w="38100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GB" altLang="en-US" sz="3600" dirty="0" smtClean="0">
                <a:solidFill>
                  <a:schemeClr val="bg1"/>
                </a:solidFill>
                <a:latin typeface="VolkswagenTS-Medium" pitchFamily="50" charset="0"/>
                <a:cs typeface="Times New Roman" pitchFamily="18" charset="0"/>
              </a:rPr>
              <a:t>Year 2 Curriculum Assessments</a:t>
            </a:r>
            <a:endParaRPr lang="en-US" altLang="en-US" sz="3600" dirty="0">
              <a:solidFill>
                <a:schemeClr val="bg1"/>
              </a:solidFill>
              <a:latin typeface="VolkswagenTS-Medium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95288" y="260350"/>
            <a:ext cx="83534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VolkswagenTS-Medium" pitchFamily="50" charset="0"/>
              </a:rPr>
              <a:t>Comprehension</a:t>
            </a:r>
          </a:p>
        </p:txBody>
      </p:sp>
      <p:graphicFrame>
        <p:nvGraphicFramePr>
          <p:cNvPr id="23555" name="Object 2"/>
          <p:cNvGraphicFramePr>
            <a:graphicFrameLocks noChangeAspect="1"/>
          </p:cNvGraphicFramePr>
          <p:nvPr/>
        </p:nvGraphicFramePr>
        <p:xfrm>
          <a:off x="539750" y="1268413"/>
          <a:ext cx="7993063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Image" r:id="rId3" imgW="8582025" imgH="1771650" progId="RM.ColourMagic.2">
                  <p:embed/>
                </p:oleObj>
              </mc:Choice>
              <mc:Fallback>
                <p:oleObj name="Image" r:id="rId3" imgW="8582025" imgH="1771650" progId="RM.ColourMagic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268413"/>
                        <a:ext cx="7993063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74901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3"/>
          <p:cNvGraphicFramePr>
            <a:graphicFrameLocks noChangeAspect="1"/>
          </p:cNvGraphicFramePr>
          <p:nvPr/>
        </p:nvGraphicFramePr>
        <p:xfrm>
          <a:off x="611188" y="2924175"/>
          <a:ext cx="7920037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Image" r:id="rId5" imgW="8448675" imgH="2114550" progId="RM.ColourMagic.2">
                  <p:embed/>
                </p:oleObj>
              </mc:Choice>
              <mc:Fallback>
                <p:oleObj name="Image" r:id="rId5" imgW="8448675" imgH="2114550" progId="RM.ColourMagic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924175"/>
                        <a:ext cx="7920037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74901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55650" y="4941888"/>
            <a:ext cx="7848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400">
                <a:latin typeface="VolkswagenTS-Medium" pitchFamily="50" charset="0"/>
              </a:rPr>
              <a:t>What does the girl like to do?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400">
                <a:latin typeface="VolkswagenTS-Medium" pitchFamily="50" charset="0"/>
              </a:rPr>
              <a:t>What does her brother do to scare 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95288" y="260350"/>
            <a:ext cx="83534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VolkswagenTS-Medium" pitchFamily="50" charset="0"/>
              </a:rPr>
              <a:t>Inference – Reading Between the Lines</a:t>
            </a:r>
          </a:p>
        </p:txBody>
      </p:sp>
      <p:graphicFrame>
        <p:nvGraphicFramePr>
          <p:cNvPr id="24579" name="Object 2"/>
          <p:cNvGraphicFramePr>
            <a:graphicFrameLocks noChangeAspect="1"/>
          </p:cNvGraphicFramePr>
          <p:nvPr/>
        </p:nvGraphicFramePr>
        <p:xfrm>
          <a:off x="539750" y="1268413"/>
          <a:ext cx="7993063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Image" r:id="rId3" imgW="8582025" imgH="1771650" progId="RM.ColourMagic.2">
                  <p:embed/>
                </p:oleObj>
              </mc:Choice>
              <mc:Fallback>
                <p:oleObj name="Image" r:id="rId3" imgW="8582025" imgH="1771650" progId="RM.ColourMagic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268413"/>
                        <a:ext cx="7993063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74901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3"/>
          <p:cNvGraphicFramePr>
            <a:graphicFrameLocks noChangeAspect="1"/>
          </p:cNvGraphicFramePr>
          <p:nvPr/>
        </p:nvGraphicFramePr>
        <p:xfrm>
          <a:off x="611188" y="2924175"/>
          <a:ext cx="7920037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Image" r:id="rId5" imgW="8448675" imgH="2114550" progId="RM.ColourMagic.2">
                  <p:embed/>
                </p:oleObj>
              </mc:Choice>
              <mc:Fallback>
                <p:oleObj name="Image" r:id="rId5" imgW="8448675" imgH="2114550" progId="RM.ColourMagic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924175"/>
                        <a:ext cx="7920037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74901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11188" y="5084763"/>
            <a:ext cx="7848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400">
                <a:latin typeface="VolkswagenTS-Medium" pitchFamily="50" charset="0"/>
              </a:rPr>
              <a:t>What does ‘slept soundly’ mean?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400">
                <a:latin typeface="VolkswagenTS-Medium" pitchFamily="50" charset="0"/>
              </a:rPr>
              <a:t>Do you think they get on with each other?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395288" y="260350"/>
            <a:ext cx="8280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VolkswagenTS-Medium" pitchFamily="50" charset="0"/>
              </a:rPr>
              <a:t>Reading at Greater Depth</a:t>
            </a:r>
          </a:p>
        </p:txBody>
      </p:sp>
      <p:pic>
        <p:nvPicPr>
          <p:cNvPr id="25603" name="Picture 2" descr="Image result for little red riding hoo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1954213"/>
            <a:ext cx="204311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9592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Image result for word choice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959225"/>
            <a:ext cx="3065463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9" descr="Related imag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2" r="20026"/>
          <a:stretch>
            <a:fillRect/>
          </a:stretch>
        </p:blipFill>
        <p:spPr bwMode="auto">
          <a:xfrm>
            <a:off x="684213" y="912813"/>
            <a:ext cx="2319337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1" descr="Image result for three little pigs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4757">
            <a:off x="7756525" y="911225"/>
            <a:ext cx="1122363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3" descr="Image result for gruffalo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4990">
            <a:off x="6423025" y="1352550"/>
            <a:ext cx="12938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5" descr="Image result for jack and the beanstalk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9"/>
          <a:stretch>
            <a:fillRect/>
          </a:stretch>
        </p:blipFill>
        <p:spPr bwMode="auto">
          <a:xfrm rot="-1209472">
            <a:off x="7259638" y="2268538"/>
            <a:ext cx="134461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843213" y="3802063"/>
            <a:ext cx="865187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700338" y="2000250"/>
            <a:ext cx="962025" cy="3889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395913" y="3802063"/>
            <a:ext cx="869950" cy="647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419725" y="2000250"/>
            <a:ext cx="846138" cy="3476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614" name="Picture 17" descr="Image result for making a prediction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2" r="10806" b="10571"/>
          <a:stretch>
            <a:fillRect/>
          </a:stretch>
        </p:blipFill>
        <p:spPr bwMode="auto">
          <a:xfrm>
            <a:off x="3656013" y="5308600"/>
            <a:ext cx="18161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H="1">
            <a:off x="4524375" y="3802063"/>
            <a:ext cx="39688" cy="15065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69"/>
          <p:cNvSpPr txBox="1">
            <a:spLocks noChangeArrowheads="1"/>
          </p:cNvSpPr>
          <p:nvPr/>
        </p:nvSpPr>
        <p:spPr bwMode="auto">
          <a:xfrm>
            <a:off x="0" y="5373688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00100" indent="-3429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sz="2000" b="1" dirty="0" smtClean="0">
                <a:latin typeface="VolkswagenTS-Medium" pitchFamily="50" charset="0"/>
              </a:rPr>
              <a:t>    Jack climbed the Beanstalk.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sz="2000" b="1" dirty="0" smtClean="0">
                <a:latin typeface="VolkswagenTS-Medium" pitchFamily="50" charset="0"/>
              </a:rPr>
              <a:t>   </a:t>
            </a:r>
            <a:r>
              <a:rPr lang="en-GB" sz="2000" b="1" dirty="0" smtClean="0">
                <a:solidFill>
                  <a:srgbClr val="FF0000"/>
                </a:solidFill>
                <a:latin typeface="VolkswagenTS-Medium" pitchFamily="50" charset="0"/>
              </a:rPr>
              <a:t>Afterwards</a:t>
            </a:r>
            <a:r>
              <a:rPr lang="en-GB" sz="2000" b="1" dirty="0" smtClean="0">
                <a:latin typeface="VolkswagenTS-Medium" pitchFamily="50" charset="0"/>
              </a:rPr>
              <a:t>, Jack, who was </a:t>
            </a:r>
            <a:r>
              <a:rPr lang="en-GB" sz="2000" b="1" dirty="0" smtClean="0">
                <a:solidFill>
                  <a:schemeClr val="accent6"/>
                </a:solidFill>
                <a:latin typeface="VolkswagenTS-Medium" pitchFamily="50" charset="0"/>
              </a:rPr>
              <a:t>brave</a:t>
            </a:r>
            <a:r>
              <a:rPr lang="en-GB" sz="2000" b="1" dirty="0" smtClean="0">
                <a:latin typeface="VolkswagenTS-Medium" pitchFamily="50" charset="0"/>
              </a:rPr>
              <a:t>, climbed the </a:t>
            </a:r>
            <a:r>
              <a:rPr lang="en-GB" sz="2000" b="1" dirty="0" smtClean="0">
                <a:solidFill>
                  <a:schemeClr val="accent2"/>
                </a:solidFill>
                <a:latin typeface="VolkswagenTS-Medium" pitchFamily="50" charset="0"/>
              </a:rPr>
              <a:t>long, wavy</a:t>
            </a:r>
            <a:r>
              <a:rPr lang="en-GB" sz="2000" b="1" dirty="0" smtClean="0">
                <a:latin typeface="VolkswagenTS-Medium" pitchFamily="50" charset="0"/>
              </a:rPr>
              <a:t> beanstalk </a:t>
            </a:r>
            <a:r>
              <a:rPr lang="en-GB" sz="2000" b="1" dirty="0" smtClean="0">
                <a:solidFill>
                  <a:srgbClr val="FF0066"/>
                </a:solidFill>
                <a:latin typeface="VolkswagenTS-Medium" pitchFamily="50" charset="0"/>
              </a:rPr>
              <a:t>carefully,</a:t>
            </a:r>
            <a:r>
              <a:rPr lang="en-GB" sz="2000" b="1" dirty="0" smtClean="0">
                <a:latin typeface="VolkswagenTS-Medium" pitchFamily="50" charset="0"/>
              </a:rPr>
              <a:t> </a:t>
            </a:r>
            <a:r>
              <a:rPr lang="en-GB" sz="2000" b="1" dirty="0" smtClean="0">
                <a:solidFill>
                  <a:srgbClr val="009900"/>
                </a:solidFill>
                <a:latin typeface="VolkswagenTS-Medium" pitchFamily="50" charset="0"/>
              </a:rPr>
              <a:t>as</a:t>
            </a:r>
            <a:r>
              <a:rPr lang="en-GB" sz="2000" b="1" dirty="0" smtClean="0">
                <a:latin typeface="VolkswagenTS-Medium" pitchFamily="50" charset="0"/>
              </a:rPr>
              <a:t> he wanted to see what was at the top</a:t>
            </a:r>
            <a:r>
              <a:rPr lang="en-GB" sz="2000" dirty="0" smtClean="0"/>
              <a:t>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GB" sz="2000" dirty="0" smtClean="0"/>
          </a:p>
        </p:txBody>
      </p:sp>
      <p:graphicFrame>
        <p:nvGraphicFramePr>
          <p:cNvPr id="693570" name="Group 322"/>
          <p:cNvGraphicFramePr>
            <a:graphicFrameLocks noGrp="1"/>
          </p:cNvGraphicFramePr>
          <p:nvPr>
            <p:ph type="tbl" idx="1"/>
          </p:nvPr>
        </p:nvGraphicFramePr>
        <p:xfrm>
          <a:off x="468313" y="1341438"/>
          <a:ext cx="8229600" cy="3816350"/>
        </p:xfrm>
        <a:graphic>
          <a:graphicData uri="http://schemas.openxmlformats.org/drawingml/2006/table">
            <a:tbl>
              <a:tblPr/>
              <a:tblGrid>
                <a:gridCol w="2016125"/>
                <a:gridCol w="2098675"/>
                <a:gridCol w="2057400"/>
                <a:gridCol w="2057400"/>
              </a:tblGrid>
              <a:tr h="608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Words for then</a:t>
                      </a:r>
                      <a:endParaRPr kumimoji="0" lang="en-GB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olkswagenTS-Medium" pitchFamily="50" charset="0"/>
                      </a:endParaRPr>
                    </a:p>
                  </a:txBody>
                  <a:tcPr marT="43457" marB="434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Adjectives</a:t>
                      </a:r>
                      <a:endParaRPr kumimoji="0" lang="en-GB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olkswagenTS-Medium" pitchFamily="50" charset="0"/>
                      </a:endParaRPr>
                    </a:p>
                  </a:txBody>
                  <a:tcPr marT="43457" marB="434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Adverbs</a:t>
                      </a:r>
                      <a:endParaRPr kumimoji="0" lang="en-GB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olkswagenTS-Medium" pitchFamily="50" charset="0"/>
                      </a:endParaRPr>
                    </a:p>
                  </a:txBody>
                  <a:tcPr marT="43457" marB="434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Connectives</a:t>
                      </a:r>
                      <a:endParaRPr kumimoji="0" lang="en-GB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VolkswagenTS-Medium" pitchFamily="50" charset="0"/>
                      </a:endParaRPr>
                    </a:p>
                  </a:txBody>
                  <a:tcPr marT="43457" marB="434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7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Afterwards,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Meanwhile,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Suddenly,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Later on,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Next day,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At first,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Next,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All of a sudden,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Finally,</a:t>
                      </a:r>
                      <a:endParaRPr kumimoji="0" lang="en-GB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olkswagenTS-Medium" pitchFamily="50" charset="0"/>
                      </a:endParaRPr>
                    </a:p>
                  </a:txBody>
                  <a:tcPr marT="43457" marB="434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ugly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large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grumpy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scruffy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mighty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mean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brave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clever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long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wavy</a:t>
                      </a:r>
                    </a:p>
                  </a:txBody>
                  <a:tcPr marT="43457" marB="434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quickly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carefully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angrily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happily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joyfully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slowly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politely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softly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helpfully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nervously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playfully</a:t>
                      </a:r>
                      <a:endParaRPr kumimoji="0" lang="en-GB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olkswagenTS-Medium" pitchFamily="50" charset="0"/>
                      </a:endParaRPr>
                    </a:p>
                  </a:txBody>
                  <a:tcPr marT="43457" marB="434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because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since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so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VolkswagenTS-Medium" pitchFamily="50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but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when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however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VolkswagenTS-Medium" pitchFamily="50" charset="0"/>
                          <a:cs typeface="Times New Roman" pitchFamily="18" charset="0"/>
                        </a:rPr>
                        <a:t>  </a:t>
                      </a:r>
                      <a:endParaRPr kumimoji="0" lang="en-GB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VolkswagenTS-Medium" pitchFamily="50" charset="0"/>
                      </a:endParaRPr>
                    </a:p>
                  </a:txBody>
                  <a:tcPr marT="43457" marB="434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88913"/>
            <a:ext cx="8229600" cy="6191250"/>
          </a:xfrm>
          <a:noFill/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en-US" smtClean="0">
                <a:latin typeface="VolkswagenTS-Medium" pitchFamily="50" charset="0"/>
              </a:rPr>
              <a:t>Handwriting</a:t>
            </a:r>
            <a:endParaRPr lang="en-US" altLang="en-US" smtClean="0">
              <a:latin typeface="VolkswagenTS-Medium" pitchFamily="50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4000" smtClean="0"/>
          </a:p>
        </p:txBody>
      </p:sp>
      <p:graphicFrame>
        <p:nvGraphicFramePr>
          <p:cNvPr id="27651" name="Object 4"/>
          <p:cNvGraphicFramePr>
            <a:graphicFrameLocks noChangeAspect="1"/>
          </p:cNvGraphicFramePr>
          <p:nvPr/>
        </p:nvGraphicFramePr>
        <p:xfrm>
          <a:off x="1258888" y="2997200"/>
          <a:ext cx="7416800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Image" r:id="rId3" imgW="5315692" imgH="1076475" progId="RM.ColourMagic.2">
                  <p:embed/>
                </p:oleObj>
              </mc:Choice>
              <mc:Fallback>
                <p:oleObj name="Image" r:id="rId3" imgW="5315692" imgH="1076475" progId="RM.ColourMagic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997200"/>
                        <a:ext cx="7416800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7"/>
          <p:cNvGraphicFramePr>
            <a:graphicFrameLocks noChangeAspect="1"/>
          </p:cNvGraphicFramePr>
          <p:nvPr/>
        </p:nvGraphicFramePr>
        <p:xfrm>
          <a:off x="1258888" y="4508500"/>
          <a:ext cx="74168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Image" r:id="rId5" imgW="5429250" imgH="1847850" progId="RM.ColourMagic.2">
                  <p:embed/>
                </p:oleObj>
              </mc:Choice>
              <mc:Fallback>
                <p:oleObj name="Image" r:id="rId5" imgW="5429250" imgH="1847850" progId="RM.ColourMagic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508500"/>
                        <a:ext cx="741680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8"/>
          <p:cNvGraphicFramePr>
            <a:graphicFrameLocks noChangeAspect="1"/>
          </p:cNvGraphicFramePr>
          <p:nvPr/>
        </p:nvGraphicFramePr>
        <p:xfrm>
          <a:off x="1258888" y="908050"/>
          <a:ext cx="7407275" cy="190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Image" r:id="rId7" imgW="8448675" imgH="2000250" progId="RM.ColourMagic.2">
                  <p:embed/>
                </p:oleObj>
              </mc:Choice>
              <mc:Fallback>
                <p:oleObj name="Image" r:id="rId7" imgW="8448675" imgH="2000250" progId="RM.ColourMagic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908050"/>
                        <a:ext cx="7407275" cy="190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39750" y="333375"/>
            <a:ext cx="799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VolkswagenTS-Medium" pitchFamily="50" charset="0"/>
              </a:rPr>
              <a:t>What can we do at home?</a:t>
            </a:r>
          </a:p>
        </p:txBody>
      </p:sp>
      <p:pic>
        <p:nvPicPr>
          <p:cNvPr id="28675" name="Picture 2" descr="Image result for adult listening to child rea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96988"/>
            <a:ext cx="3960812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1296988"/>
            <a:ext cx="361156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Image result for learning maths at hom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149725"/>
            <a:ext cx="3649662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Image result for tell a stor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3887788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Image result for playing in mu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52563"/>
            <a:ext cx="3517900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Image result for cooking with dad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111625"/>
            <a:ext cx="3490913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Related imag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4111625"/>
            <a:ext cx="37179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539750" y="260350"/>
            <a:ext cx="8208963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>
                <a:latin typeface="VolkswagenTS-Medium" pitchFamily="50" charset="0"/>
              </a:rPr>
              <a:t>Before you go. .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>
              <a:latin typeface="VolkswagenTS-Medium" pitchFamily="50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>
                <a:latin typeface="VolkswagenTS-Medium" pitchFamily="50" charset="0"/>
              </a:rPr>
              <a:t>Please help us by filling out a feedback form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>
              <a:latin typeface="VolkswagenTS-Medium" pitchFamily="50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>
                <a:latin typeface="VolkswagenTS-Medium" pitchFamily="50" charset="0"/>
              </a:rPr>
              <a:t>Take some helpful sheets with you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600">
              <a:latin typeface="VolkswagenTS-Medium" pitchFamily="50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>
                <a:latin typeface="VolkswagenTS-Medium" pitchFamily="50" charset="0"/>
              </a:rPr>
              <a:t>Talk to us – we’re here if you have any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2010 Schoo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424863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8480425" cy="6408737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GB" altLang="en-US" sz="5400" dirty="0" smtClean="0">
                <a:latin typeface="VolkswagenTS-Medium" pitchFamily="50" charset="0"/>
              </a:rPr>
              <a:t>Welcome</a:t>
            </a:r>
          </a:p>
          <a:p>
            <a:pPr marL="609600" indent="-609600" eaLnBrk="1" hangingPunct="1"/>
            <a:endParaRPr lang="en-GB" altLang="en-US" sz="2800" dirty="0" smtClean="0"/>
          </a:p>
          <a:p>
            <a:pPr marL="609600" indent="-609600" eaLnBrk="1" hangingPunct="1"/>
            <a:endParaRPr lang="en-GB" altLang="en-US" sz="2800" dirty="0" smtClean="0"/>
          </a:p>
          <a:p>
            <a:pPr marL="609600" indent="-609600" eaLnBrk="1" hangingPunct="1"/>
            <a:endParaRPr lang="en-GB" altLang="en-US" sz="2800" dirty="0" smtClean="0"/>
          </a:p>
          <a:p>
            <a:pPr marL="609600" indent="-609600" eaLnBrk="1" hangingPunct="1"/>
            <a:endParaRPr lang="en-GB" altLang="en-US" sz="2800" dirty="0" smtClean="0"/>
          </a:p>
          <a:p>
            <a:pPr marL="400050" lvl="1" indent="0" eaLnBrk="1" hangingPunct="1">
              <a:buFontTx/>
              <a:buNone/>
            </a:pPr>
            <a:r>
              <a:rPr lang="en-GB" altLang="en-US" dirty="0" smtClean="0">
                <a:solidFill>
                  <a:schemeClr val="bg1"/>
                </a:solidFill>
              </a:rPr>
              <a:t>  </a:t>
            </a:r>
          </a:p>
          <a:p>
            <a:pPr marL="400050" lvl="1" indent="0" eaLnBrk="1" hangingPunct="1">
              <a:buFontTx/>
              <a:buNone/>
            </a:pPr>
            <a:r>
              <a:rPr lang="en-GB" altLang="en-US" dirty="0" smtClean="0">
                <a:solidFill>
                  <a:schemeClr val="bg1"/>
                </a:solidFill>
                <a:latin typeface="VolkswagenTS-Medium" pitchFamily="50" charset="0"/>
              </a:rPr>
              <a:t>Teacher Assessments</a:t>
            </a:r>
          </a:p>
          <a:p>
            <a:pPr marL="400050" lvl="1" indent="0" eaLnBrk="1" hangingPunct="1">
              <a:buFontTx/>
              <a:buNone/>
            </a:pPr>
            <a:r>
              <a:rPr lang="en-GB" altLang="en-US" dirty="0" smtClean="0">
                <a:solidFill>
                  <a:schemeClr val="bg1"/>
                </a:solidFill>
                <a:latin typeface="VolkswagenTS-Medium" pitchFamily="50" charset="0"/>
              </a:rPr>
              <a:t>End of KS1 ‘tests’</a:t>
            </a:r>
          </a:p>
          <a:p>
            <a:pPr marL="400050" lvl="1" indent="0" eaLnBrk="1" hangingPunct="1">
              <a:buFontTx/>
              <a:buNone/>
            </a:pPr>
            <a:r>
              <a:rPr lang="en-GB" altLang="en-US" dirty="0" smtClean="0">
                <a:solidFill>
                  <a:schemeClr val="bg1"/>
                </a:solidFill>
                <a:latin typeface="VolkswagenTS-Medium" pitchFamily="50" charset="0"/>
              </a:rPr>
              <a:t>Things you can do at home</a:t>
            </a:r>
          </a:p>
          <a:p>
            <a:pPr marL="400050" lvl="1" indent="0" eaLnBrk="1" hangingPunct="1"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VolkswagenTS-Medium" pitchFamily="50" charset="0"/>
              </a:rPr>
              <a:t>Q</a:t>
            </a:r>
            <a:r>
              <a:rPr lang="en-GB" altLang="en-US" smtClean="0">
                <a:solidFill>
                  <a:schemeClr val="bg1"/>
                </a:solidFill>
                <a:latin typeface="VolkswagenTS-Medium" pitchFamily="50" charset="0"/>
              </a:rPr>
              <a:t>uestions</a:t>
            </a:r>
            <a:endParaRPr lang="en-GB" altLang="en-US" dirty="0" smtClean="0">
              <a:solidFill>
                <a:schemeClr val="bg1"/>
              </a:solidFill>
              <a:latin typeface="VolkswagenTS-Medium" pitchFamily="50" charset="0"/>
            </a:endParaRPr>
          </a:p>
          <a:p>
            <a:pPr marL="609600" indent="-609600" eaLnBrk="1" hangingPunct="1">
              <a:buFontTx/>
              <a:buNone/>
            </a:pPr>
            <a:endParaRPr lang="en-US" alt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school child question mar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19945"/>
          <a:stretch>
            <a:fillRect/>
          </a:stretch>
        </p:blipFill>
        <p:spPr bwMode="auto">
          <a:xfrm>
            <a:off x="3603625" y="2205038"/>
            <a:ext cx="164782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8313" y="4437063"/>
            <a:ext cx="2663825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GB" sz="2400" dirty="0">
                <a:latin typeface="VolkswagenTS-Medium" pitchFamily="50" charset="0"/>
              </a:rPr>
              <a:t>Termly ‘testing’ in Reading, Writing &amp; Maths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0063" y="2379663"/>
            <a:ext cx="2663825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GB" sz="2400" dirty="0">
                <a:latin typeface="VolkswagenTS-Medium" pitchFamily="50" charset="0"/>
              </a:rPr>
              <a:t>Observations of what children say, do and think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89225" y="446088"/>
            <a:ext cx="2663825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GB" sz="2400" dirty="0">
                <a:latin typeface="VolkswagenTS-Medium" pitchFamily="50" charset="0"/>
              </a:rPr>
              <a:t>Teachers’ knowledge of the child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4888" y="1412875"/>
            <a:ext cx="2663825" cy="4619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GB" sz="2400" dirty="0">
                <a:latin typeface="VolkswagenTS-Medium" pitchFamily="50" charset="0"/>
              </a:rPr>
              <a:t>Children’s 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588" y="2205038"/>
            <a:ext cx="3092450" cy="157003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GB" sz="2400" dirty="0">
                <a:latin typeface="VolkswagenTS-Medium" pitchFamily="50" charset="0"/>
              </a:rPr>
              <a:t>Teachers’ </a:t>
            </a:r>
            <a:r>
              <a:rPr lang="en-GB" sz="2400" dirty="0">
                <a:latin typeface="VolkswagenTS-Medium" pitchFamily="50" charset="0"/>
              </a:rPr>
              <a:t>knowledge of the Development Stage of each piece of 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3050" y="4021138"/>
            <a:ext cx="3540125" cy="12001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GB" sz="2400" dirty="0">
                <a:latin typeface="VolkswagenTS-Medium" pitchFamily="50" charset="0"/>
              </a:rPr>
              <a:t>Teachers’ understanding of the rate at which children learn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81075"/>
            <a:ext cx="8229600" cy="53276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GB" altLang="en-US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GB" altLang="en-US" smtClean="0">
                <a:latin typeface="VolkswagenTS-Medium" pitchFamily="50" charset="0"/>
              </a:rPr>
              <a:t>End of KS1 Expectations</a:t>
            </a:r>
            <a:endParaRPr lang="en-US" altLang="en-US" sz="2800" smtClean="0">
              <a:latin typeface="VolkswagenTS-Medium" pitchFamily="50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sz="28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GB" altLang="en-US" sz="2800" u="sng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GB" altLang="en-US" sz="2800" u="sng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GB" altLang="en-US" sz="2800" u="sng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GB" altLang="en-US" sz="2800" u="sng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GB" altLang="en-US" sz="2800" u="sng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GB" altLang="en-US" sz="2800" u="sng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GB" altLang="en-US" sz="2800" u="sng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/>
              <a:t>	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GB" altLang="en-US" sz="2800" smtClean="0"/>
          </a:p>
        </p:txBody>
      </p:sp>
      <p:graphicFrame>
        <p:nvGraphicFramePr>
          <p:cNvPr id="664596" name="Group 20"/>
          <p:cNvGraphicFramePr>
            <a:graphicFrameLocks noGrp="1"/>
          </p:cNvGraphicFramePr>
          <p:nvPr>
            <p:ph/>
          </p:nvPr>
        </p:nvGraphicFramePr>
        <p:xfrm>
          <a:off x="1476375" y="2349500"/>
          <a:ext cx="6983413" cy="4046642"/>
        </p:xfrm>
        <a:graphic>
          <a:graphicData uri="http://schemas.openxmlformats.org/drawingml/2006/table">
            <a:tbl>
              <a:tblPr/>
              <a:tblGrid>
                <a:gridCol w="6983413"/>
              </a:tblGrid>
              <a:tr h="899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000" dirty="0" smtClean="0">
                          <a:latin typeface="VolkswagenTS-Medium" pitchFamily="50" charset="0"/>
                        </a:rPr>
                        <a:t>Working at Greater Depth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olkswagenTS-Medium" pitchFamily="50" charset="0"/>
                      </a:endParaRPr>
                    </a:p>
                  </a:txBody>
                  <a:tcPr marL="91422" marR="91422" marT="43550" marB="435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 smtClean="0">
                        <a:latin typeface="VolkswagenTS-Medium" pitchFamily="50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VolkswagenTS-Medium" pitchFamily="50" charset="0"/>
                        </a:rPr>
                        <a:t>Working at the Expected Standard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olkswagenTS-Medium" pitchFamily="50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olkswagenTS-Medium" pitchFamily="50" charset="0"/>
                      </a:endParaRPr>
                    </a:p>
                  </a:txBody>
                  <a:tcPr marL="91422" marR="91422" marT="43550" marB="435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1123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 smtClean="0">
                        <a:latin typeface="VolkswagenTS-Medium" pitchFamily="50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VolkswagenTS-Medium" pitchFamily="50" charset="0"/>
                        </a:rPr>
                        <a:t>Working towards the Expected Standard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olkswagenTS-Medium" pitchFamily="50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olkswagenTS-Medium" pitchFamily="50" charset="0"/>
                      </a:endParaRPr>
                    </a:p>
                  </a:txBody>
                  <a:tcPr marL="91422" marR="91422" marT="43550" marB="435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9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VolkswagenTS-Medium" pitchFamily="50" charset="0"/>
                        </a:rPr>
                        <a:t>Working at a Foundation Stage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olkswagenTS-Medium" pitchFamily="50" charset="0"/>
                      </a:endParaRPr>
                    </a:p>
                  </a:txBody>
                  <a:tcPr marL="91422" marR="91422" marT="43550" marB="435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3" name="Right Arrow 1"/>
          <p:cNvSpPr>
            <a:spLocks noChangeArrowheads="1"/>
          </p:cNvSpPr>
          <p:nvPr/>
        </p:nvSpPr>
        <p:spPr bwMode="auto">
          <a:xfrm>
            <a:off x="468313" y="3676650"/>
            <a:ext cx="863600" cy="360363"/>
          </a:xfrm>
          <a:prstGeom prst="rightArrow">
            <a:avLst>
              <a:gd name="adj1" fmla="val 50000"/>
              <a:gd name="adj2" fmla="val 49927"/>
            </a:avLst>
          </a:prstGeom>
          <a:solidFill>
            <a:schemeClr val="bg1">
              <a:alpha val="74901"/>
            </a:schemeClr>
          </a:solidFill>
          <a:ln w="38100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00100" indent="-342900" eaLnBrk="0" hangingPunct="0"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 typeface="Wingdings" pitchFamily="2" charset="2"/>
              <a:buChar char="u"/>
            </a:pPr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VolkswagenTS-Medium" pitchFamily="50" charset="0"/>
              </a:rPr>
              <a:t>In May children will complete assessments: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3200" smtClean="0">
                <a:solidFill>
                  <a:srgbClr val="FF0066"/>
                </a:solidFill>
                <a:latin typeface="VolkswagenTS-Medium" pitchFamily="50" charset="0"/>
              </a:rPr>
              <a:t>Two maths papers 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3200" smtClean="0">
                <a:solidFill>
                  <a:srgbClr val="3333FF"/>
                </a:solidFill>
                <a:latin typeface="VolkswagenTS-Medium" pitchFamily="50" charset="0"/>
              </a:rPr>
              <a:t>Two reading papers</a:t>
            </a:r>
            <a:endParaRPr lang="en-GB" altLang="en-US" smtClean="0">
              <a:latin typeface="VolkswagenTS-Medium" pitchFamily="50" charset="0"/>
            </a:endParaRPr>
          </a:p>
          <a:p>
            <a:pPr eaLnBrk="1" hangingPunct="1"/>
            <a:endParaRPr lang="en-GB" altLang="en-US" smtClean="0">
              <a:latin typeface="VolkswagenTS-Medium" pitchFamily="50" charset="0"/>
            </a:endParaRPr>
          </a:p>
          <a:p>
            <a:pPr eaLnBrk="1" hangingPunct="1"/>
            <a:r>
              <a:rPr lang="en-GB" altLang="en-US" smtClean="0">
                <a:latin typeface="VolkswagenTS-Medium" pitchFamily="50" charset="0"/>
              </a:rPr>
              <a:t>These were formerly known as ‘SATs’</a:t>
            </a:r>
          </a:p>
          <a:p>
            <a:pPr eaLnBrk="1" hangingPunct="1"/>
            <a:endParaRPr lang="en-GB" altLang="en-US" smtClean="0">
              <a:latin typeface="VolkswagenTS-Medium" pitchFamily="50" charset="0"/>
            </a:endParaRPr>
          </a:p>
          <a:p>
            <a:pPr eaLnBrk="1" hangingPunct="1"/>
            <a:r>
              <a:rPr lang="en-GB" altLang="en-US" smtClean="0">
                <a:solidFill>
                  <a:srgbClr val="FF0000"/>
                </a:solidFill>
                <a:latin typeface="VolkswagenTS-Medium" pitchFamily="50" charset="0"/>
              </a:rPr>
              <a:t>Do not worry.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292600"/>
            <a:ext cx="1600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5040312"/>
          </a:xfrm>
        </p:spPr>
        <p:txBody>
          <a:bodyPr/>
          <a:lstStyle/>
          <a:p>
            <a:pPr marL="914400" lvl="2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3200" b="1" dirty="0" smtClean="0">
                <a:latin typeface="VolkswagenTS-Medium" pitchFamily="50" charset="0"/>
              </a:rPr>
              <a:t>Maths</a:t>
            </a:r>
          </a:p>
          <a:p>
            <a:pPr marL="914400" lvl="2" indent="0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3200" b="1" dirty="0">
              <a:latin typeface="VolkswagenTS-Medium" pitchFamily="50" charset="0"/>
            </a:endParaRPr>
          </a:p>
          <a:p>
            <a:pPr marL="914400" lvl="2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3200" dirty="0" smtClean="0">
                <a:latin typeface="VolkswagenTS-Medium" pitchFamily="50" charset="0"/>
              </a:rPr>
              <a:t>Paper 1: Arithmetic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altLang="en-US" sz="3200" dirty="0" smtClean="0">
                <a:latin typeface="VolkswagenTS-Medium" pitchFamily="50" charset="0"/>
              </a:rPr>
              <a:t>Addition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altLang="en-US" sz="3200" dirty="0" smtClean="0">
                <a:latin typeface="VolkswagenTS-Medium" pitchFamily="50" charset="0"/>
              </a:rPr>
              <a:t>Subtraction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altLang="en-US" sz="3200" dirty="0" smtClean="0">
                <a:latin typeface="VolkswagenTS-Medium" pitchFamily="50" charset="0"/>
              </a:rPr>
              <a:t>Multiplication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altLang="en-US" sz="3200" dirty="0" smtClean="0">
                <a:latin typeface="VolkswagenTS-Medium" pitchFamily="50" charset="0"/>
              </a:rPr>
              <a:t>Division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altLang="en-US" sz="3200" dirty="0" smtClean="0">
                <a:latin typeface="VolkswagenTS-Medium" pitchFamily="50" charset="0"/>
              </a:rPr>
              <a:t>Fractions</a:t>
            </a:r>
            <a:endParaRPr lang="en-GB" altLang="en-US" sz="3200" b="1" dirty="0" smtClean="0">
              <a:latin typeface="VolkswagenTS-Medium" pitchFamily="50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altLang="en-US" dirty="0" smtClean="0">
              <a:solidFill>
                <a:srgbClr val="FF66CC"/>
              </a:solidFill>
            </a:endParaRPr>
          </a:p>
        </p:txBody>
      </p:sp>
      <p:sp>
        <p:nvSpPr>
          <p:cNvPr id="19459" name="TextBox 1">
            <a:hlinkClick r:id="rId2"/>
          </p:cNvPr>
          <p:cNvSpPr txBox="1">
            <a:spLocks noChangeArrowheads="1"/>
          </p:cNvSpPr>
          <p:nvPr/>
        </p:nvSpPr>
        <p:spPr bwMode="auto">
          <a:xfrm>
            <a:off x="5795963" y="5732463"/>
            <a:ext cx="2808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 typeface="Wingdings" pitchFamily="2" charset="2"/>
              <a:buChar char="u"/>
            </a:pPr>
            <a:r>
              <a:rPr lang="en-GB" altLang="en-US" sz="1400">
                <a:hlinkClick r:id="rId2"/>
              </a:rPr>
              <a:t>Sample paper</a:t>
            </a:r>
            <a:endParaRPr lang="en-GB" altLang="en-US" sz="1400"/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4572000" y="1916113"/>
            <a:ext cx="4321175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u"/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7030A0"/>
                </a:solidFill>
                <a:latin typeface="VolkswagenTS-Medium" pitchFamily="50" charset="0"/>
              </a:rPr>
              <a:t> </a:t>
            </a:r>
            <a:r>
              <a:rPr lang="en-GB" altLang="en-US" sz="2800">
                <a:solidFill>
                  <a:srgbClr val="7030A0"/>
                </a:solidFill>
                <a:latin typeface="VolkswagenTS-Medium" pitchFamily="50" charset="0"/>
              </a:rPr>
              <a:t>Counting in 2s, 3s, 5s, 10s</a:t>
            </a:r>
          </a:p>
          <a:p>
            <a:pPr eaLnBrk="1" hangingPunct="1"/>
            <a:r>
              <a:rPr lang="en-GB" altLang="en-US" sz="2800">
                <a:solidFill>
                  <a:srgbClr val="7030A0"/>
                </a:solidFill>
                <a:latin typeface="VolkswagenTS-Medium" pitchFamily="50" charset="0"/>
              </a:rPr>
              <a:t> Have a strategy for addition &amp; subtraction</a:t>
            </a:r>
          </a:p>
          <a:p>
            <a:pPr eaLnBrk="1" hangingPunct="1"/>
            <a:r>
              <a:rPr lang="en-GB" altLang="en-US" sz="2800">
                <a:solidFill>
                  <a:srgbClr val="7030A0"/>
                </a:solidFill>
                <a:latin typeface="VolkswagenTS-Medium" pitchFamily="50" charset="0"/>
              </a:rPr>
              <a:t> Number bonds for 10</a:t>
            </a:r>
          </a:p>
          <a:p>
            <a:pPr eaLnBrk="1" hangingPunct="1"/>
            <a:r>
              <a:rPr lang="en-GB" altLang="en-US" sz="2800">
                <a:solidFill>
                  <a:srgbClr val="7030A0"/>
                </a:solidFill>
                <a:latin typeface="VolkswagenTS-Medium" pitchFamily="50" charset="0"/>
              </a:rPr>
              <a:t> Adding 10 to any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29600" cy="5040313"/>
          </a:xfrm>
        </p:spPr>
        <p:txBody>
          <a:bodyPr/>
          <a:lstStyle/>
          <a:p>
            <a:pPr marL="914400" lvl="2" indent="0" algn="ctr" eaLnBrk="1" hangingPunct="1">
              <a:lnSpc>
                <a:spcPct val="90000"/>
              </a:lnSpc>
              <a:buFontTx/>
              <a:buNone/>
            </a:pPr>
            <a:r>
              <a:rPr lang="en-GB" altLang="en-US" sz="3200" b="1" smtClean="0">
                <a:latin typeface="VolkswagenTS-Medium" pitchFamily="50" charset="0"/>
              </a:rPr>
              <a:t>Maths</a:t>
            </a:r>
          </a:p>
          <a:p>
            <a:pPr marL="914400" lvl="2" indent="0" eaLnBrk="1" hangingPunct="1">
              <a:lnSpc>
                <a:spcPct val="90000"/>
              </a:lnSpc>
              <a:buFontTx/>
              <a:buNone/>
            </a:pPr>
            <a:r>
              <a:rPr lang="en-GB" altLang="en-US" sz="3200" smtClean="0">
                <a:latin typeface="VolkswagenTS-Medium" pitchFamily="50" charset="0"/>
              </a:rPr>
              <a:t>Paper 2: Reasoning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mtClean="0">
              <a:solidFill>
                <a:srgbClr val="FF66CC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7" t="9256" r="40045" b="18510"/>
          <a:stretch>
            <a:fillRect/>
          </a:stretch>
        </p:blipFill>
        <p:spPr bwMode="auto">
          <a:xfrm>
            <a:off x="254000" y="1484313"/>
            <a:ext cx="2487613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6" t="10384" r="33543" b="11964"/>
          <a:stretch>
            <a:fillRect/>
          </a:stretch>
        </p:blipFill>
        <p:spPr bwMode="auto">
          <a:xfrm>
            <a:off x="3132138" y="1484313"/>
            <a:ext cx="287972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1" t="16026" r="33725" b="6096"/>
          <a:stretch>
            <a:fillRect/>
          </a:stretch>
        </p:blipFill>
        <p:spPr bwMode="auto">
          <a:xfrm>
            <a:off x="6372225" y="1611313"/>
            <a:ext cx="2376488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971550" y="6092825"/>
            <a:ext cx="741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Font typeface="Wingdings" pitchFamily="2" charset="2"/>
              <a:buChar char="u"/>
            </a:pPr>
            <a:r>
              <a:rPr lang="en-GB" altLang="en-US" sz="1400">
                <a:hlinkClick r:id="rId5"/>
              </a:rPr>
              <a:t>Here’s a link on our website</a:t>
            </a:r>
            <a:endParaRPr lang="en-GB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675687" cy="4967288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b="1" dirty="0" smtClean="0">
                <a:latin typeface="VolkswagenTS-Medium" pitchFamily="50" charset="0"/>
              </a:rPr>
              <a:t>Reading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en-GB" altLang="en-US" dirty="0" smtClean="0">
              <a:solidFill>
                <a:srgbClr val="FF0000"/>
              </a:solidFill>
              <a:latin typeface="VolkswagenTS-Medium" pitchFamily="50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dirty="0" smtClean="0">
                <a:solidFill>
                  <a:srgbClr val="FF0000"/>
                </a:solidFill>
                <a:latin typeface="VolkswagenTS-Medium" pitchFamily="50" charset="0"/>
              </a:rPr>
              <a:t>Things to think about when your child is reading.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dirty="0" smtClean="0">
                <a:latin typeface="VolkswagenTS-Medium" pitchFamily="50" charset="0"/>
              </a:rPr>
              <a:t>Do I tell them or help them to sound it out?</a:t>
            </a:r>
            <a:endParaRPr lang="en-GB" altLang="en-US" dirty="0" smtClean="0">
              <a:solidFill>
                <a:srgbClr val="7030A0"/>
              </a:solidFill>
              <a:latin typeface="VolkswagenTS-Medium" pitchFamily="50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dirty="0" smtClean="0">
                <a:latin typeface="VolkswagenTS-Medium" pitchFamily="50" charset="0"/>
              </a:rPr>
              <a:t>Are there some sounds they don’t know?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dirty="0" smtClean="0">
                <a:latin typeface="VolkswagenTS-Medium" pitchFamily="50" charset="0"/>
              </a:rPr>
              <a:t>Using the pictures to help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dirty="0" smtClean="0">
                <a:latin typeface="VolkswagenTS-Medium" pitchFamily="50" charset="0"/>
              </a:rPr>
              <a:t>Are they self correcting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dirty="0" smtClean="0">
                <a:latin typeface="VolkswagenTS-Medium" pitchFamily="50" charset="0"/>
              </a:rPr>
              <a:t>Not finger pointing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dirty="0" smtClean="0">
                <a:latin typeface="VolkswagenTS-Medium" pitchFamily="50" charset="0"/>
              </a:rPr>
              <a:t>Can they read fluently?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539750" y="333375"/>
            <a:ext cx="79200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VolkswagenTS-Medium" pitchFamily="50" charset="0"/>
              </a:rPr>
              <a:t>Sight Words</a:t>
            </a:r>
          </a:p>
        </p:txBody>
      </p:sp>
      <p:pic>
        <p:nvPicPr>
          <p:cNvPr id="106498" name="Picture 2" descr="Image result for sight word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41400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4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1039813"/>
            <a:ext cx="5299075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75000"/>
          </a:schemeClr>
        </a:solidFill>
        <a:ln w="381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001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65000"/>
          <a:buFont typeface="Wingdings" pitchFamily="2" charset="2"/>
          <a:buChar char="u"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75000"/>
          </a:schemeClr>
        </a:solidFill>
        <a:ln w="381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001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65000"/>
          <a:buFont typeface="Wingdings" pitchFamily="2" charset="2"/>
          <a:buChar char="u"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omic Sans MS"/>
        <a:ea typeface=""/>
        <a:cs typeface="Times New Roman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75000"/>
          </a:schemeClr>
        </a:solidFill>
        <a:ln w="381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001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65000"/>
          <a:buFont typeface="Wingdings" pitchFamily="2" charset="2"/>
          <a:buChar char="u"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75000"/>
          </a:schemeClr>
        </a:solidFill>
        <a:ln w="381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001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65000"/>
          <a:buFont typeface="Wingdings" pitchFamily="2" charset="2"/>
          <a:buChar char="u"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4087</TotalTime>
  <Words>404</Words>
  <Application>Microsoft Office PowerPoint</Application>
  <PresentationFormat>On-screen Show (4:3)</PresentationFormat>
  <Paragraphs>131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Comic Sans MS</vt:lpstr>
      <vt:lpstr>Wingdings</vt:lpstr>
      <vt:lpstr>Arial</vt:lpstr>
      <vt:lpstr>Times New Roman</vt:lpstr>
      <vt:lpstr>VolkswagenTS-Medium</vt:lpstr>
      <vt:lpstr>Default Design</vt:lpstr>
      <vt:lpstr>1_Default Design</vt:lpstr>
      <vt:lpstr>Microsoft Photo Editor 3.0 Photo</vt:lpstr>
      <vt:lpstr>RM Colour Magic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Research Machines plc.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pjordan</dc:creator>
  <cp:lastModifiedBy>Paul Jordan</cp:lastModifiedBy>
  <cp:revision>432</cp:revision>
  <cp:lastPrinted>2016-02-25T14:16:35Z</cp:lastPrinted>
  <dcterms:created xsi:type="dcterms:W3CDTF">2004-05-06T15:03:34Z</dcterms:created>
  <dcterms:modified xsi:type="dcterms:W3CDTF">2018-02-27T16:29:48Z</dcterms:modified>
</cp:coreProperties>
</file>